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421" r:id="rId3"/>
    <p:sldId id="422" r:id="rId4"/>
    <p:sldId id="423" r:id="rId5"/>
    <p:sldId id="282" r:id="rId6"/>
    <p:sldId id="430" r:id="rId7"/>
    <p:sldId id="270" r:id="rId8"/>
  </p:sldIdLst>
  <p:sldSz cx="18288000" cy="10287000"/>
  <p:notesSz cx="6858000" cy="9144000"/>
  <p:embeddedFontLst>
    <p:embeddedFont>
      <p:font typeface="Arial Unicode Bold" panose="020B0604020202020204" charset="-128"/>
      <p:regular r:id="rId10"/>
    </p:embeddedFont>
    <p:embeddedFont>
      <p:font typeface="Arial Bold" panose="020B0704020202020204" pitchFamily="34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46" autoAdjust="0"/>
  </p:normalViewPr>
  <p:slideViewPr>
    <p:cSldViewPr showGuides="1">
      <p:cViewPr varScale="1">
        <p:scale>
          <a:sx n="52" d="100"/>
          <a:sy n="52" d="100"/>
        </p:scale>
        <p:origin x="850" y="62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 lang="en-US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3309" y="4381500"/>
            <a:ext cx="14005165" cy="245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PHÁT HIỆN BỆNH VIÊM PHỔI THÔNG QUA ẢNH CHỤP X-QUANG</a:t>
            </a:r>
            <a:endParaRPr lang="en-US" sz="1200" dirty="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</a:t>
            </a:r>
            <a:r>
              <a:rPr lang="vi-VN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Trình bày</a:t>
            </a: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: </a:t>
            </a:r>
            <a:r>
              <a:rPr lang="vi-VN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Nhóm 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6</a:t>
            </a:r>
            <a:endParaRPr lang="en-US" sz="36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ĐẶT VẤN ĐỀ </a:t>
            </a: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9208" y="1995313"/>
            <a:ext cx="11630167" cy="580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20204" pitchFamily="34" charset="0"/>
              <a:buChar char="•"/>
            </a:pP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Bệnh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viêm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phổi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là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một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trong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những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nguyên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nhân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hàng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đầu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gây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tử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vong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20204" pitchFamily="34" charset="0"/>
              <a:buChar char="•"/>
            </a:pP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Để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một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người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chuẩn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đoán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bệnh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thông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qua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ảnh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X-Quang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yêu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cầu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cao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về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kinh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nghiệm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và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cơ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sở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vật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chất</a:t>
            </a:r>
            <a:endParaRPr lang="en-US" altLang="en-US" sz="36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Nhu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cầu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cao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về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phát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triển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công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nghệ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thông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tin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trong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nhiều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lĩnh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vực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đời</a:t>
            </a:r>
            <a:r>
              <a:rPr lang="en-US" altLang="en-US" sz="36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600" dirty="0" err="1">
                <a:latin typeface="Arial" panose="020B0604020202090204" pitchFamily="34" charset="0"/>
                <a:cs typeface="Arial" panose="020B0604020202090204" pitchFamily="34" charset="0"/>
              </a:rPr>
              <a:t>sống</a:t>
            </a:r>
            <a:endParaRPr lang="en-US" altLang="en-US" sz="36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QUAN</a:t>
            </a: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3400" y="2324100"/>
            <a:ext cx="9662160" cy="42437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3200" dirty="0" err="1"/>
              <a:t>CheXNet</a:t>
            </a:r>
            <a:r>
              <a:rPr lang="en-US" sz="3200" dirty="0"/>
              <a:t> s</a:t>
            </a:r>
            <a:r>
              <a:rPr lang="vi-VN" sz="3200" dirty="0"/>
              <a:t>ử</a:t>
            </a:r>
            <a:r>
              <a:rPr lang="en-US" sz="3200" dirty="0"/>
              <a:t> </a:t>
            </a:r>
            <a:r>
              <a:rPr lang="vi-VN" sz="3200" dirty="0"/>
              <a:t>dụng mô hình DenseNet121 được huấn luyện trên tập dữ liệu CheXpert của Stanford, bao gồm hơn 100.000 ảnh X-quang ngực.</a:t>
            </a:r>
            <a:endParaRPr lang="en-US" sz="3200" dirty="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200" dirty="0"/>
              <a:t>Grad-CAM</a:t>
            </a:r>
            <a:r>
              <a:rPr lang="en-US" sz="3200" b="1" dirty="0"/>
              <a:t> </a:t>
            </a:r>
            <a:r>
              <a:rPr lang="vi-VN" sz="3200" dirty="0"/>
              <a:t>để trực quan hóa vùng quan trọng trong ảnh mà mô hình CNN tập trung vào khi đưa ra dự đoán.</a:t>
            </a:r>
            <a:endParaRPr lang="en-US" altLang="en-US" sz="3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3C9FA3A-55CC-3776-2766-F562E5FC92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FC0240-0BE2-E09D-7676-CB44070F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241" y="3553962"/>
            <a:ext cx="7153275" cy="387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 dirty="0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</a:t>
            </a: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1866900"/>
            <a:ext cx="6096000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altLang="en-US" sz="36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Mô hình </a:t>
            </a:r>
            <a:r>
              <a:rPr lang="en-US" altLang="en-US" sz="36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DeseNet121</a:t>
            </a:r>
            <a:endParaRPr lang="vi-VN" altLang="en-US" sz="3600" b="1" dirty="0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66800" y="2802190"/>
            <a:ext cx="8839200" cy="3142358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3000" b="1" dirty="0"/>
              <a:t>Conv Layer ban </a:t>
            </a:r>
            <a:r>
              <a:rPr lang="en-US" sz="3000" b="1" dirty="0" err="1"/>
              <a:t>đầu</a:t>
            </a:r>
            <a:r>
              <a:rPr lang="en-US" sz="3000" dirty="0"/>
              <a:t>: </a:t>
            </a:r>
            <a:r>
              <a:rPr lang="en-US" sz="3000" dirty="0" err="1"/>
              <a:t>Một</a:t>
            </a:r>
            <a:r>
              <a:rPr lang="en-US" sz="3000" dirty="0"/>
              <a:t> </a:t>
            </a:r>
            <a:r>
              <a:rPr lang="en-US" sz="3000" dirty="0" err="1"/>
              <a:t>lớp</a:t>
            </a:r>
            <a:r>
              <a:rPr lang="en-US" sz="3000" dirty="0"/>
              <a:t> Convolution + Batch Normalization + </a:t>
            </a:r>
            <a:r>
              <a:rPr lang="en-US" sz="3000" dirty="0" err="1"/>
              <a:t>ReLU</a:t>
            </a:r>
            <a:r>
              <a:rPr lang="en-US" sz="3000" dirty="0"/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000" dirty="0"/>
              <a:t> </a:t>
            </a:r>
            <a:r>
              <a:rPr lang="vi-VN" sz="3000" b="1" dirty="0"/>
              <a:t>Dense Blocks</a:t>
            </a:r>
            <a:r>
              <a:rPr lang="vi-VN" sz="3000" dirty="0"/>
              <a:t>: Gồm nhiều lớp CNN, trong đó mỗi lớp nhận đầu vào từ tất cả các lớp trước đó.</a:t>
            </a:r>
            <a:endParaRPr lang="en-US" sz="3000" dirty="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000" b="1" dirty="0"/>
              <a:t>Transition Layers</a:t>
            </a:r>
            <a:r>
              <a:rPr lang="vi-VN" sz="3000" dirty="0"/>
              <a:t>: Được sử dụng giữa các Dense Blocks để giảm số lượng kênh và làm gọn mô hình</a:t>
            </a:r>
            <a:r>
              <a:rPr sz="3000" dirty="0"/>
              <a:t> </a:t>
            </a:r>
            <a:endParaRPr lang="en-US" sz="3000" dirty="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000" b="1" dirty="0"/>
              <a:t>Fully Connected Layer</a:t>
            </a:r>
            <a:r>
              <a:rPr lang="vi-VN" sz="3000" dirty="0"/>
              <a:t>: Tổng hợp đặc trưng cuối cùng để đưa ra kết quả dự đoán.</a:t>
            </a:r>
            <a:endParaRPr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D1036-B8A2-7F6B-5FF3-05157B4C2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3129775"/>
            <a:ext cx="7899684" cy="6193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DATASET</a:t>
            </a: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115" y="2440185"/>
            <a:ext cx="9951085" cy="44181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Nguồn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dữ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liệu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: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Tệp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dữ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liệu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Chest X-ray Image</a:t>
            </a: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Quy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mô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dữ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liệu:Số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l</a:t>
            </a:r>
            <a:r>
              <a:rPr lang="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ợng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ảnh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: </a:t>
            </a:r>
            <a:r>
              <a:rPr lang="vi-VN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&gt;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5000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ảnh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Nhóm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ảnh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được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phân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loại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: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Nomal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, PNEUMONIA</a:t>
            </a: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Chia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tập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dữ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liệu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:</a:t>
            </a:r>
          </a:p>
          <a:p>
            <a:pPr indent="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85%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cho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huấn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en-US" sz="3200" dirty="0" err="1">
                <a:latin typeface="Arial" panose="020B0604020202090204" pitchFamily="34" charset="0"/>
                <a:cs typeface="Arial" panose="020B0604020202090204" pitchFamily="34" charset="0"/>
              </a:rPr>
              <a:t>luyện</a:t>
            </a:r>
            <a:r>
              <a:rPr lang="en-US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, 5% validation, 10% test.</a:t>
            </a:r>
            <a:endParaRPr lang="en-US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063BE-29F9-49AF-C583-EC8540339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617183"/>
            <a:ext cx="8029310" cy="64017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ĐẠT ĐƯỢC </a:t>
            </a: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9381" y="3009900"/>
            <a:ext cx="10134600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90204"/>
              <a:buChar char="•"/>
            </a:pPr>
            <a:r>
              <a:rPr sz="3200" dirty="0" err="1"/>
              <a:t>Huấn</a:t>
            </a:r>
            <a:r>
              <a:rPr sz="3200" dirty="0"/>
              <a:t> </a:t>
            </a:r>
            <a:r>
              <a:rPr sz="3200" dirty="0" err="1"/>
              <a:t>luyện</a:t>
            </a:r>
            <a:r>
              <a:rPr sz="3200" dirty="0"/>
              <a:t> </a:t>
            </a:r>
            <a:r>
              <a:rPr sz="3200" dirty="0" err="1"/>
              <a:t>mô</a:t>
            </a:r>
            <a:r>
              <a:rPr sz="3200" dirty="0"/>
              <a:t> </a:t>
            </a:r>
            <a:r>
              <a:rPr sz="3200" dirty="0" err="1"/>
              <a:t>hình</a:t>
            </a:r>
            <a:r>
              <a:rPr lang="en-US" sz="3200" dirty="0"/>
              <a:t> DeseNet121</a:t>
            </a:r>
            <a:r>
              <a:rPr sz="3200" dirty="0"/>
              <a:t> </a:t>
            </a:r>
            <a:r>
              <a:rPr sz="3200" dirty="0" err="1"/>
              <a:t>đạt</a:t>
            </a:r>
            <a:r>
              <a:rPr sz="3200" dirty="0"/>
              <a:t> </a:t>
            </a:r>
            <a:r>
              <a:rPr sz="3200" dirty="0" err="1"/>
              <a:t>độ</a:t>
            </a:r>
            <a:r>
              <a:rPr sz="3200" dirty="0"/>
              <a:t> </a:t>
            </a:r>
            <a:r>
              <a:rPr sz="3200" dirty="0" err="1"/>
              <a:t>chính</a:t>
            </a:r>
            <a:r>
              <a:rPr sz="3200" dirty="0"/>
              <a:t> </a:t>
            </a:r>
            <a:r>
              <a:rPr sz="3200" dirty="0" err="1"/>
              <a:t>xác</a:t>
            </a:r>
            <a:r>
              <a:rPr sz="3200" dirty="0"/>
              <a:t> </a:t>
            </a:r>
            <a:r>
              <a:rPr sz="3200" dirty="0" err="1"/>
              <a:t>trên</a:t>
            </a:r>
            <a:r>
              <a:rPr sz="3200" dirty="0"/>
              <a:t> 90%.</a:t>
            </a:r>
          </a:p>
          <a:p>
            <a:pPr>
              <a:lnSpc>
                <a:spcPct val="150000"/>
              </a:lnSpc>
              <a:buFont typeface="Arial" panose="020B0604020202090204"/>
              <a:buChar char="•"/>
            </a:pPr>
            <a:r>
              <a:rPr lang="en-US" sz="3200" dirty="0" err="1"/>
              <a:t>Xác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vùng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tổn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endParaRPr lang="en-US" sz="3200" dirty="0"/>
          </a:p>
          <a:p>
            <a:pPr>
              <a:lnSpc>
                <a:spcPct val="150000"/>
              </a:lnSpc>
              <a:buFont typeface="Arial" panose="020B0604020202090204"/>
              <a:buChar char="•"/>
            </a:pPr>
            <a:r>
              <a:rPr lang="en-US" sz="3200" dirty="0" err="1"/>
              <a:t>Đưa</a:t>
            </a:r>
            <a:r>
              <a:rPr lang="en-US" sz="3200" dirty="0"/>
              <a:t> </a:t>
            </a:r>
            <a:r>
              <a:rPr lang="en-US" sz="3200" dirty="0" err="1"/>
              <a:t>ra</a:t>
            </a:r>
            <a:r>
              <a:rPr lang="en-US" sz="3200" dirty="0"/>
              <a:t> </a:t>
            </a:r>
            <a:r>
              <a:rPr lang="en-US" sz="3200" dirty="0" err="1"/>
              <a:t>chuẩn</a:t>
            </a:r>
            <a:r>
              <a:rPr lang="en-US" sz="3200" dirty="0"/>
              <a:t> </a:t>
            </a:r>
            <a:r>
              <a:rPr lang="en-US" sz="3200" dirty="0" err="1"/>
              <a:t>đoán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tỉ</a:t>
            </a:r>
            <a:r>
              <a:rPr lang="en-US" sz="3200" dirty="0"/>
              <a:t> </a:t>
            </a:r>
            <a:r>
              <a:rPr lang="en-US" sz="3200" dirty="0" err="1"/>
              <a:t>lệ</a:t>
            </a:r>
            <a:r>
              <a:rPr lang="en-US" sz="3200" dirty="0"/>
              <a:t> </a:t>
            </a:r>
            <a:r>
              <a:rPr lang="en-US" sz="3200" dirty="0" err="1"/>
              <a:t>mắc</a:t>
            </a:r>
            <a:r>
              <a:rPr lang="en-US" sz="3200" dirty="0"/>
              <a:t> </a:t>
            </a:r>
            <a:r>
              <a:rPr lang="en-US" sz="3200" dirty="0" err="1"/>
              <a:t>bệnh</a:t>
            </a:r>
            <a:r>
              <a:rPr lang="en-US" sz="3200" dirty="0"/>
              <a:t> </a:t>
            </a:r>
            <a:r>
              <a:rPr lang="en-US" sz="3200" dirty="0" err="1"/>
              <a:t>viêm</a:t>
            </a:r>
            <a:r>
              <a:rPr lang="en-US" sz="3200" dirty="0"/>
              <a:t> </a:t>
            </a:r>
            <a:r>
              <a:rPr lang="en-US" sz="3200" dirty="0" err="1"/>
              <a:t>phổi</a:t>
            </a:r>
            <a:r>
              <a:rPr lang="en-US" sz="3200" dirty="0"/>
              <a:t> </a:t>
            </a:r>
            <a:endParaRPr sz="3200" dirty="0"/>
          </a:p>
          <a:p>
            <a:pPr>
              <a:lnSpc>
                <a:spcPct val="150000"/>
              </a:lnSpc>
              <a:buFont typeface="Arial" panose="020B0604020202090204"/>
              <a:buChar char="•"/>
            </a:pPr>
            <a:r>
              <a:rPr sz="3200" dirty="0" err="1"/>
              <a:t>Tốc</a:t>
            </a:r>
            <a:r>
              <a:rPr sz="3200" dirty="0"/>
              <a:t> </a:t>
            </a:r>
            <a:r>
              <a:rPr sz="3200" dirty="0" err="1"/>
              <a:t>độ</a:t>
            </a:r>
            <a:r>
              <a:rPr sz="3200" dirty="0"/>
              <a:t> </a:t>
            </a:r>
            <a:r>
              <a:rPr sz="3200" dirty="0" err="1"/>
              <a:t>xử</a:t>
            </a:r>
            <a:r>
              <a:rPr sz="3200" dirty="0"/>
              <a:t> </a:t>
            </a:r>
            <a:r>
              <a:rPr sz="3200" dirty="0" err="1"/>
              <a:t>lý</a:t>
            </a:r>
            <a:r>
              <a:rPr sz="3200" dirty="0"/>
              <a:t> </a:t>
            </a:r>
            <a:r>
              <a:rPr sz="3200" dirty="0" err="1"/>
              <a:t>nhanh</a:t>
            </a:r>
            <a:r>
              <a:rPr sz="3200" dirty="0"/>
              <a:t>, </a:t>
            </a:r>
            <a:r>
              <a:rPr sz="3200" dirty="0" err="1"/>
              <a:t>không</a:t>
            </a:r>
            <a:r>
              <a:rPr sz="3200" dirty="0"/>
              <a:t> </a:t>
            </a:r>
            <a:r>
              <a:rPr sz="3200" dirty="0" err="1"/>
              <a:t>gây</a:t>
            </a:r>
            <a:r>
              <a:rPr sz="3200" dirty="0"/>
              <a:t> </a:t>
            </a:r>
            <a:r>
              <a:rPr sz="3200" dirty="0" err="1"/>
              <a:t>gián</a:t>
            </a:r>
            <a:r>
              <a:rPr sz="3200" dirty="0"/>
              <a:t> </a:t>
            </a:r>
            <a:r>
              <a:rPr sz="3200" dirty="0" err="1"/>
              <a:t>đoạn</a:t>
            </a:r>
            <a:r>
              <a:rPr sz="3200" dirty="0"/>
              <a:t>.</a:t>
            </a:r>
          </a:p>
          <a:p>
            <a:pPr>
              <a:lnSpc>
                <a:spcPct val="150000"/>
              </a:lnSpc>
              <a:buFont typeface="Arial" panose="020B0604020202090204"/>
              <a:buChar char="•"/>
            </a:pPr>
            <a:r>
              <a:rPr sz="3200" dirty="0" err="1"/>
              <a:t>Mô</a:t>
            </a:r>
            <a:r>
              <a:rPr sz="3200" dirty="0"/>
              <a:t> </a:t>
            </a:r>
            <a:r>
              <a:rPr sz="3200" dirty="0" err="1"/>
              <a:t>hình</a:t>
            </a:r>
            <a:r>
              <a:rPr sz="3200" dirty="0"/>
              <a:t> </a:t>
            </a:r>
            <a:r>
              <a:rPr sz="3200" dirty="0" err="1"/>
              <a:t>hoạt</a:t>
            </a:r>
            <a:r>
              <a:rPr sz="3200" dirty="0"/>
              <a:t> </a:t>
            </a:r>
            <a:r>
              <a:rPr sz="3200" dirty="0" err="1"/>
              <a:t>động</a:t>
            </a:r>
            <a:r>
              <a:rPr sz="3200" dirty="0"/>
              <a:t> </a:t>
            </a:r>
            <a:r>
              <a:rPr sz="3200" dirty="0" err="1"/>
              <a:t>tốt</a:t>
            </a:r>
            <a:r>
              <a:rPr sz="3200" dirty="0"/>
              <a:t> </a:t>
            </a:r>
            <a:r>
              <a:rPr sz="3200" dirty="0" err="1"/>
              <a:t>với</a:t>
            </a:r>
            <a:r>
              <a:rPr sz="3200" dirty="0"/>
              <a:t> </a:t>
            </a:r>
            <a:r>
              <a:rPr sz="3200" dirty="0" err="1"/>
              <a:t>dữ</a:t>
            </a:r>
            <a:r>
              <a:rPr sz="3200" dirty="0"/>
              <a:t> </a:t>
            </a:r>
            <a:r>
              <a:rPr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sz="3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509FA-12AC-A304-589D-0A84CD43C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2495877"/>
            <a:ext cx="7543800" cy="6525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319</Words>
  <Application>Microsoft Office PowerPoint</Application>
  <PresentationFormat>Custom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Unicode Bold</vt:lpstr>
      <vt:lpstr>Arial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Tuan Bui</cp:lastModifiedBy>
  <cp:revision>96</cp:revision>
  <dcterms:created xsi:type="dcterms:W3CDTF">2025-03-08T17:03:06Z</dcterms:created>
  <dcterms:modified xsi:type="dcterms:W3CDTF">2025-03-11T09:58:29Z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1747332D961177824978CC677C47C544_42</vt:lpwstr>
  </property>
  <property fmtid="{D5CDD505-2E9C-101B-9397-08002B2CF9AE}" pid="3" name="KSOProductBuildVer">
    <vt:lpwstr>1033-6.11.0.8608</vt:lpwstr>
  </property>
</Properties>
</file>